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834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6C93-38DD-4632-A717-F40952A5F098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57CBB-59A1-4709-AD3D-295A4A2F7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49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2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6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7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5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62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82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8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52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2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84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66AE4C-5480-4018-A604-CB7334D6BCD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85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E3C87-4060-49ED-ED35-6831D1EA4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8000" dirty="0"/>
              <a:t>A Influência da Religião Romana no Cristianismo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932635-89FC-610E-5199-9ED5199646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96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651F7-A94F-9CE5-EA50-EE0A784E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120" y="274320"/>
            <a:ext cx="3200400" cy="1737360"/>
          </a:xfrm>
        </p:spPr>
        <p:txBody>
          <a:bodyPr/>
          <a:lstStyle/>
          <a:p>
            <a:r>
              <a:rPr lang="pt-BR" dirty="0"/>
              <a:t>A Herança Romana no Cristianismo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E101A8-4293-4771-1B28-91031E88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475E78-C9BB-E481-C988-C84861367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520440" cy="3291840"/>
          </a:xfrm>
        </p:spPr>
        <p:txBody>
          <a:bodyPr>
            <a:noAutofit/>
          </a:bodyPr>
          <a:lstStyle/>
          <a:p>
            <a:r>
              <a:rPr lang="pt-BR" sz="1800" dirty="0"/>
              <a:t>"O mosaico representa a rica tradição religiosa de Roma, enquanto a cruz simboliza o cristianismo. A sobreposição das duas imagens sugere a profunda influência que a cultura romana teve sobre a formação do cristianismo. “</a:t>
            </a:r>
          </a:p>
        </p:txBody>
      </p:sp>
      <p:pic>
        <p:nvPicPr>
          <p:cNvPr id="1026" name="Picture 2" descr="Um mosaico romano antigo, possivelmente representando um deus ou deusa romana, sobreposto a uma cruz cristã.. Imagem 1 de 4">
            <a:extLst>
              <a:ext uri="{FF2B5EF4-FFF2-40B4-BE49-F238E27FC236}">
                <a16:creationId xmlns:a16="http://schemas.microsoft.com/office/drawing/2014/main" id="{0D0D980C-E331-ED70-A655-995946C0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82296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3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C999D5-0ED0-685F-DABA-8D5BBFD4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pt-BR" sz="5000" dirty="0">
                <a:solidFill>
                  <a:schemeClr val="tx1"/>
                </a:solidFill>
              </a:rPr>
              <a:t>O Panteão Romano e a Trindade Cristã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Uma comparação visual entre o Panteão Romano e uma igreja cristã em estilo românico. Imagem 2 de 4">
            <a:extLst>
              <a:ext uri="{FF2B5EF4-FFF2-40B4-BE49-F238E27FC236}">
                <a16:creationId xmlns:a16="http://schemas.microsoft.com/office/drawing/2014/main" id="{9F9A0F4D-1F37-01B2-F9A5-44641C57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879B82-003C-ACE9-5CB1-740B74058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284" y="2927444"/>
            <a:ext cx="5351516" cy="3671476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100" b="1" dirty="0"/>
              <a:t>Panteão Romano:</a:t>
            </a:r>
            <a:endParaRPr lang="pt-BR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100" dirty="0"/>
              <a:t>Templo dedicado a todos os deuses romanos.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100" dirty="0"/>
              <a:t>Existência de uma ideia de deus supremo ou força divina abrangente.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100" b="1" dirty="0"/>
              <a:t>Cristianismo:</a:t>
            </a:r>
            <a:endParaRPr lang="pt-BR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100" dirty="0"/>
              <a:t>Adaptação da ideia de deus supremo para a doutrina da Trindade (Pai, Filho e Espírito Santo).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100" b="1" dirty="0"/>
              <a:t>Influência Arquitetônica:</a:t>
            </a:r>
            <a:endParaRPr lang="pt-BR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100" dirty="0"/>
              <a:t>Arquitetura religiosa cristã, especialmente no período românico, reflete influências do Panteão.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100" dirty="0"/>
              <a:t>Utilização de cúpulas e planta em cruz.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787304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87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779817-AD30-895F-D82A-5FEFF8D7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Culto Imperial e Culto Cristão: Semelhanças e Diferenças</a:t>
            </a:r>
          </a:p>
        </p:txBody>
      </p:sp>
      <p:pic>
        <p:nvPicPr>
          <p:cNvPr id="3074" name="Picture 2" descr="Uma estátua de um imperador romano ao lado de uma imagem de Jesus Cristo">
            <a:extLst>
              <a:ext uri="{FF2B5EF4-FFF2-40B4-BE49-F238E27FC236}">
                <a16:creationId xmlns:a16="http://schemas.microsoft.com/office/drawing/2014/main" id="{EEEE1947-4305-4014-EFE6-539E4188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-2" b="4575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4D6F89-5F20-FC71-841F-59A1FB5B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2121408"/>
            <a:ext cx="3816774" cy="4251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pt-BR" b="1" i="0" u="none" strike="noStrike" cap="none" normalizeH="0" baseline="0" dirty="0" err="1">
                <a:ln>
                  <a:noFill/>
                </a:ln>
                <a:effectLst/>
              </a:rPr>
              <a:t>Culto</a:t>
            </a:r>
            <a:r>
              <a:rPr kumimoji="0" lang="en-US" altLang="pt-BR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1" i="0" u="none" strike="noStrike" cap="none" normalizeH="0" baseline="0" dirty="0" err="1">
                <a:ln>
                  <a:noFill/>
                </a:ln>
                <a:effectLst/>
              </a:rPr>
              <a:t>ao</a:t>
            </a:r>
            <a:r>
              <a:rPr kumimoji="0" lang="en-US" altLang="pt-BR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1" i="0" u="none" strike="noStrike" cap="none" normalizeH="0" baseline="0" dirty="0" err="1">
                <a:ln>
                  <a:noFill/>
                </a:ln>
                <a:effectLst/>
              </a:rPr>
              <a:t>Imperador</a:t>
            </a:r>
            <a:r>
              <a:rPr kumimoji="0" lang="en-US" altLang="pt-BR" b="1" i="0" u="none" strike="noStrike" cap="none" normalizeH="0" baseline="0" dirty="0">
                <a:ln>
                  <a:noFill/>
                </a:ln>
                <a:effectLst/>
              </a:rPr>
              <a:t> no </a:t>
            </a:r>
            <a:r>
              <a:rPr kumimoji="0" lang="en-US" altLang="pt-BR" b="1" i="0" u="none" strike="noStrike" cap="none" normalizeH="0" baseline="0" dirty="0" err="1">
                <a:ln>
                  <a:noFill/>
                </a:ln>
                <a:effectLst/>
              </a:rPr>
              <a:t>Império</a:t>
            </a:r>
            <a:r>
              <a:rPr kumimoji="0" lang="en-US" altLang="pt-BR" b="1" i="0" u="none" strike="noStrike" cap="none" normalizeH="0" baseline="0" dirty="0">
                <a:ln>
                  <a:noFill/>
                </a:ln>
                <a:effectLst/>
              </a:rPr>
              <a:t> Romano:</a:t>
            </a:r>
            <a:endParaRPr kumimoji="0" lang="en-US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Imperador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visto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quase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como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uma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figura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divina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Considerado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intermediário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entre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os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deuses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e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os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homens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pt-BR" b="1" i="0" u="none" strike="noStrike" cap="none" normalizeH="0" baseline="0" dirty="0" err="1">
                <a:ln>
                  <a:noFill/>
                </a:ln>
                <a:effectLst/>
              </a:rPr>
              <a:t>Cristianismo</a:t>
            </a:r>
            <a:r>
              <a:rPr kumimoji="0" lang="en-US" altLang="pt-BR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endParaRPr kumimoji="0" lang="en-US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Jesus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estabelecido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como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o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único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mediador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entre Deus e a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humanidade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pt-BR" b="1" i="0" u="none" strike="noStrike" cap="none" normalizeH="0" baseline="0" dirty="0" err="1">
                <a:ln>
                  <a:noFill/>
                </a:ln>
                <a:effectLst/>
              </a:rPr>
              <a:t>Raízes</a:t>
            </a:r>
            <a:r>
              <a:rPr kumimoji="0" lang="en-US" altLang="pt-BR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1" i="0" u="none" strike="noStrike" cap="none" normalizeH="0" baseline="0" dirty="0" err="1">
                <a:ln>
                  <a:noFill/>
                </a:ln>
                <a:effectLst/>
              </a:rPr>
              <a:t>Comuns</a:t>
            </a:r>
            <a:r>
              <a:rPr kumimoji="0" lang="en-US" altLang="pt-BR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endParaRPr kumimoji="0" lang="en-US" altLang="pt-B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Ideia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de um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líder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supremo.</a:t>
            </a:r>
          </a:p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Noção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sacralidade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poder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b="0" i="0" u="none" strike="noStrike" cap="none" normalizeH="0" baseline="0" dirty="0" err="1">
                <a:ln>
                  <a:noFill/>
                </a:ln>
                <a:effectLst/>
              </a:rPr>
              <a:t>político</a:t>
            </a:r>
            <a:r>
              <a:rPr kumimoji="0" lang="en-US" altLang="pt-BR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endParaRPr kumimoji="0" lang="en-US" altLang="pt-BR" sz="1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91" name="Oval 3090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92" name="Oval 3091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3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4113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D617FE-D004-CA4B-F396-C9C04F00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000"/>
              <a:t>As Estradas Romanas e a Disseminação da Fé</a:t>
            </a:r>
          </a:p>
        </p:txBody>
      </p:sp>
      <p:pic>
        <p:nvPicPr>
          <p:cNvPr id="4098" name="Picture 2" descr="Um mapa do Império Romano com as principais rotas comerciais e as áreas de maior concentração de cristãos">
            <a:extLst>
              <a:ext uri="{FF2B5EF4-FFF2-40B4-BE49-F238E27FC236}">
                <a16:creationId xmlns:a16="http://schemas.microsoft.com/office/drawing/2014/main" id="{2DEB7F90-13BA-31E3-4354-8BADF87F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771"/>
          <a:stretch/>
        </p:blipFill>
        <p:spPr bwMode="auto">
          <a:xfrm>
            <a:off x="1" y="10"/>
            <a:ext cx="60665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7838-4D2F-0927-9C7A-A4031D9DBD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799" y="2121408"/>
            <a:ext cx="5299585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Rede de Estradas Romanas: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Facilitou comunicação e comércio por todo o império.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Utilizada pelos cristãos para propagar a fé.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Paz Romana e Estabilidade Política: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Proporcionaram um ambiente favorável para o crescimento do cristianismo.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17" name="Oval 4116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18" name="Oval 4117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51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28" name="Oval 512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25B233-A361-EB62-29D4-4BB11D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>
                <a:solidFill>
                  <a:schemeClr val="tx1"/>
                </a:solidFill>
              </a:rPr>
              <a:t>Legado Romano no Cristianismo: Um Resumo</a:t>
            </a: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Uma coluna romana com um capitel decorado com motivos cristãos.">
            <a:extLst>
              <a:ext uri="{FF2B5EF4-FFF2-40B4-BE49-F238E27FC236}">
                <a16:creationId xmlns:a16="http://schemas.microsoft.com/office/drawing/2014/main" id="{66213433-1BDD-314F-B576-C0B79E5540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BC7724-7204-DAEC-D55B-8AC102DD8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pt-BR" b="1" dirty="0"/>
              <a:t>Influência da Religião Romana no Cristianismo: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Concepção de Deus:</a:t>
            </a:r>
            <a:r>
              <a:rPr lang="pt-BR" dirty="0"/>
              <a:t> Ideias e conceitos sobre divindade e mediadores.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Organização da Igreja:</a:t>
            </a:r>
            <a:r>
              <a:rPr lang="pt-BR" dirty="0"/>
              <a:t> Estrutura organizacional e hierárquica.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Liturgia:</a:t>
            </a:r>
            <a:r>
              <a:rPr lang="pt-BR" dirty="0"/>
              <a:t> Práticas e rituais religiosos.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Arte e Arquitetura:</a:t>
            </a:r>
            <a:r>
              <a:rPr lang="pt-BR" dirty="0"/>
              <a:t> Estilos e formas influenciados pela tradição romana.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70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4">
            <a:extLst>
              <a:ext uri="{FF2B5EF4-FFF2-40B4-BE49-F238E27FC236}">
                <a16:creationId xmlns:a16="http://schemas.microsoft.com/office/drawing/2014/main" id="{31B15378-06BB-34BF-5A7D-7749ADEA6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988470"/>
              </p:ext>
            </p:extLst>
          </p:nvPr>
        </p:nvGraphicFramePr>
        <p:xfrm>
          <a:off x="1657012" y="551671"/>
          <a:ext cx="8877975" cy="59066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67519">
                  <a:extLst>
                    <a:ext uri="{9D8B030D-6E8A-4147-A177-3AD203B41FA5}">
                      <a16:colId xmlns:a16="http://schemas.microsoft.com/office/drawing/2014/main" val="1114509963"/>
                    </a:ext>
                  </a:extLst>
                </a:gridCol>
                <a:gridCol w="1813881">
                  <a:extLst>
                    <a:ext uri="{9D8B030D-6E8A-4147-A177-3AD203B41FA5}">
                      <a16:colId xmlns:a16="http://schemas.microsoft.com/office/drawing/2014/main" val="45049595"/>
                    </a:ext>
                  </a:extLst>
                </a:gridCol>
                <a:gridCol w="5096575">
                  <a:extLst>
                    <a:ext uri="{9D8B030D-6E8A-4147-A177-3AD203B41FA5}">
                      <a16:colId xmlns:a16="http://schemas.microsoft.com/office/drawing/2014/main" val="4076319529"/>
                    </a:ext>
                  </a:extLst>
                </a:gridCol>
              </a:tblGrid>
              <a:tr h="241190">
                <a:tc>
                  <a:txBody>
                    <a:bodyPr/>
                    <a:lstStyle/>
                    <a:p>
                      <a:r>
                        <a:rPr lang="pt-BR" sz="1800" b="1"/>
                        <a:t>Deuses Romanos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Deuses Gregos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Descrição/Domínio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3212911602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Júpiter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Zeus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Rei dos deuses, deus do céu e do trovão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1557183673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Juno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Hera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Rainha dos deuses, deusa do casamento e da família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791762754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Minerva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Atena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Deusa da sabedoria, da guerra estratégica e das artes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1097836590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Marte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Ares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 da guerra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2798697154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Neptuno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Poseidon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 dos mares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1039844354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Vênus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Afrodite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Deusa do amor e da beleza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2728725824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Vulcano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Hefesto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 do fogo e da metalurgia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4210033327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Mercúrio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Hermes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Mensageiro dos deuses, deus do comércio e dos viajantes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3871317258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Ceres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Deméter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Deusa da agricultura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229982216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Apolo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Apolo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 da música, da poesia, da cura e do sol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3642038026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Diana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Ártemis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Deusa da caça e da lua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218258659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Baco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Dionísio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Deus do vinho e das festas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3960791033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Plutão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Hades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Deus do submundo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2071642790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r>
                        <a:rPr lang="pt-BR" sz="1800"/>
                        <a:t>Vesta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Héstia</a:t>
                      </a:r>
                    </a:p>
                  </a:txBody>
                  <a:tcPr marL="46300" marR="46300" marT="23151" marB="23151" anchor="ctr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Deusa do lar e do fogo sagrado</a:t>
                      </a:r>
                    </a:p>
                  </a:txBody>
                  <a:tcPr marL="46300" marR="46300" marT="23151" marB="23151" anchor="ctr"/>
                </a:tc>
                <a:extLst>
                  <a:ext uri="{0D108BD9-81ED-4DB2-BD59-A6C34878D82A}">
                    <a16:rowId xmlns:a16="http://schemas.microsoft.com/office/drawing/2014/main" val="366500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6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4295B25-4520-EDFE-41ED-D220123A7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73616"/>
              </p:ext>
            </p:extLst>
          </p:nvPr>
        </p:nvGraphicFramePr>
        <p:xfrm>
          <a:off x="643467" y="1498212"/>
          <a:ext cx="10905067" cy="4201228"/>
        </p:xfrm>
        <a:graphic>
          <a:graphicData uri="http://schemas.openxmlformats.org/drawingml/2006/table">
            <a:tbl>
              <a:tblPr/>
              <a:tblGrid>
                <a:gridCol w="1455446">
                  <a:extLst>
                    <a:ext uri="{9D8B030D-6E8A-4147-A177-3AD203B41FA5}">
                      <a16:colId xmlns:a16="http://schemas.microsoft.com/office/drawing/2014/main" val="1245701233"/>
                    </a:ext>
                  </a:extLst>
                </a:gridCol>
                <a:gridCol w="2359744">
                  <a:extLst>
                    <a:ext uri="{9D8B030D-6E8A-4147-A177-3AD203B41FA5}">
                      <a16:colId xmlns:a16="http://schemas.microsoft.com/office/drawing/2014/main" val="883124953"/>
                    </a:ext>
                  </a:extLst>
                </a:gridCol>
                <a:gridCol w="2490336">
                  <a:extLst>
                    <a:ext uri="{9D8B030D-6E8A-4147-A177-3AD203B41FA5}">
                      <a16:colId xmlns:a16="http://schemas.microsoft.com/office/drawing/2014/main" val="4139518932"/>
                    </a:ext>
                  </a:extLst>
                </a:gridCol>
                <a:gridCol w="4599541">
                  <a:extLst>
                    <a:ext uri="{9D8B030D-6E8A-4147-A177-3AD203B41FA5}">
                      <a16:colId xmlns:a16="http://schemas.microsoft.com/office/drawing/2014/main" val="982529341"/>
                    </a:ext>
                  </a:extLst>
                </a:gridCol>
              </a:tblGrid>
              <a:tr h="36166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 b="1" dirty="0"/>
                        <a:t>Fenômeno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 b="1" dirty="0"/>
                        <a:t>Religião Romana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 b="1" dirty="0"/>
                        <a:t>Cristianismo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 b="1" dirty="0"/>
                        <a:t>Observações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560465"/>
                  </a:ext>
                </a:extLst>
              </a:tr>
              <a:tr h="59821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Solstício de Inverno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Saturnália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 dirty="0"/>
                        <a:t>Natal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 dirty="0"/>
                        <a:t>A data do Natal foi escolhida para coincidir com o solstício de inverno, uma época de festas pagãs.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260960"/>
                  </a:ext>
                </a:extLst>
              </a:tr>
              <a:tr h="83476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Primavera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Festivais de fertilidade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Páscoa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A Páscoa, embora tenha um significado teológico diferente, celebra a renovação da vida e coincide com a primavera.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151014"/>
                  </a:ext>
                </a:extLst>
              </a:tr>
              <a:tr h="107130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Morte e Ressurreição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Cultos aos mortos, ritos de passagem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Morte e ressurreição de Jesus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 dirty="0"/>
                        <a:t>A crença na vida após a morte e na ressurreição era comum em ambas as religiões, mas o cristianismo deu a ela um significado teológico mais profundo.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462201"/>
                  </a:ext>
                </a:extLst>
              </a:tr>
              <a:tr h="83476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Ciclo Solar e Lunar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Festivais ligados aos ciclos da natureza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/>
                        <a:t>Datas móveis (Páscoa) e fixas (Natal)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800" dirty="0"/>
                        <a:t>O cristianismo adaptou alguns elementos dos ciclos naturais, mas estabeleceu um calendário litúrgico mais fixo.</a:t>
                      </a:r>
                    </a:p>
                  </a:txBody>
                  <a:tcPr marL="68350" marR="68350" marT="34175" marB="341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56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436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206</TotalTime>
  <Words>557</Words>
  <Application>Microsoft Office PowerPoint</Application>
  <PresentationFormat>Widescreen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Rockwell</vt:lpstr>
      <vt:lpstr>Rockwell Condensed</vt:lpstr>
      <vt:lpstr>Rockwell Extra Bold</vt:lpstr>
      <vt:lpstr>Wingdings</vt:lpstr>
      <vt:lpstr>Tipo de Madeira</vt:lpstr>
      <vt:lpstr>A Influência da Religião Romana no Cristianismo</vt:lpstr>
      <vt:lpstr>A Herança Romana no Cristianismo</vt:lpstr>
      <vt:lpstr>O Panteão Romano e a Trindade Cristã</vt:lpstr>
      <vt:lpstr>Culto Imperial e Culto Cristão: Semelhanças e Diferenças</vt:lpstr>
      <vt:lpstr>As Estradas Romanas e a Disseminação da Fé</vt:lpstr>
      <vt:lpstr>Legado Romano no Cristianismo: Um Resumo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alvaro possato</dc:creator>
  <cp:lastModifiedBy>ALVARO BUBOLA POSSATO</cp:lastModifiedBy>
  <cp:revision>9</cp:revision>
  <dcterms:created xsi:type="dcterms:W3CDTF">2024-07-25T01:49:19Z</dcterms:created>
  <dcterms:modified xsi:type="dcterms:W3CDTF">2024-08-20T20:09:59Z</dcterms:modified>
</cp:coreProperties>
</file>